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Bell MT" panose="02020503060305020303" pitchFamily="18" charset="0"/>
      <p:regular r:id="rId20"/>
      <p:bold r:id="rId21"/>
      <p:italic r:id="rId22"/>
    </p:embeddedFont>
    <p:embeddedFont>
      <p:font typeface="Bodoni MT" panose="02070603080606020203" pitchFamily="18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lifornian FB" panose="0207040306080B030204" pitchFamily="18" charset="0"/>
      <p:regular r:id="rId33"/>
      <p:bold r:id="rId34"/>
      <p:italic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9"/>
    <a:srgbClr val="D5BDAF"/>
    <a:srgbClr val="E3D5CA"/>
    <a:srgbClr val="FEFA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A2BDB-8F10-47DA-3A0F-EBB2DBB44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83138-94A7-4772-6102-4351B4BA9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C1FE0-36AE-949B-1AC0-C0283F8E3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2DAD8-1891-3A0A-619F-FFA3F43C4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55FC2-AF7C-D85D-3A83-0A478245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0878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63DDC-593C-BF41-AE17-E4811C23B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AD63FB-8A0C-C6A7-3A3E-AAE928A9D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DF89A-8863-DF4E-FEB5-F033A0C7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CEC87-F7BB-4E87-395D-AD0B1C798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193A5-3227-7EE8-A898-374A5FC91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2811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4891D8-EC56-6BE8-8C17-DA83165E1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75D0D-9F12-32B9-3FED-2081E4572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A0249-2FC0-B587-02D0-242C98E5C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8D18A-2BEF-512C-1511-BD7B74460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825B8-A3A3-1F41-2196-31721B1D8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1156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B886B-7015-ED7F-9B6C-E9A5106EB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5A84C-A45C-35E2-B82B-F19C70405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83361-DE6E-39A6-FB41-A3C77F5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CA52D-F3BC-1C83-11B8-3EEC9D6C4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122E0-B8D3-5E7C-636C-5D2B5B9E3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6784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4D009-4B57-8974-1838-87BC376A7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E8D29-4EEE-72EA-2D52-CB26C6C43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71C15-1983-0A68-117E-B0E4035B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B008A-EFE5-1E52-7F53-1B7AF4D8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17782-9195-852E-6800-60973AB7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4657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3D5CA-9B40-C391-B76C-4F9813E55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4D33D-5F18-9AFE-8951-9CE4B418DF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48E6B-598B-B2FB-6540-906131477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7C12A-2EA9-6C81-70F8-80F74FF8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B5D2F-E5EF-5770-B119-FACC7B98A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A9D91-5619-2702-B95A-A2C4CA734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0692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F3A4-476A-C656-46CD-91ED71602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E2DF2-BC81-BB24-2A9B-933EF30A0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9FD73-544A-C7CD-CCB8-5E33C78E5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0F4C82-798A-069D-198D-CB740076BA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41018F-640D-F24A-28BC-C57B5D7FAC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809B64-07F6-C43E-1728-EC38C2075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864E9-58F0-DC66-191E-A621A0558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7EFAEC-4978-2B08-5D38-CAA0EE4E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5969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A8A3-CC6E-2FB9-1954-40062511F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5B949-81BC-B743-F61F-E371AFE2F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5EE445-8E08-B138-C6B5-C1A3C0934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F95439-1A7A-BBBB-C45C-66F068531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91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6AC3E5-7237-9DA7-06A0-3B478AAEF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3B7209-EA37-E478-E538-1CE597B84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20AE8-6EF1-AACB-43F4-78EEBF9E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72342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7D6B8-548C-4250-5E42-9E207AA00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DCA49-1819-546D-16E9-364A11F04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2085A-B51D-ABCE-9C77-49E4057AF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22E7D-A8E2-CB32-3E79-08A6B03B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98F7D-31E4-EEED-EFCE-D24B2677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75F1E-0172-DCC0-8B6C-036CE6F38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0499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48296-88B3-2C4F-1978-2C1BB997D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77FAF2-1B76-7892-9AF2-A96AD86C43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BABE85-1BA4-0486-F3DB-AB06DCE12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A67C6-1A00-47D4-2E3D-05C9C762B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59F53-D0B1-CFAD-CED1-F0EF2459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99103-37BF-742B-000B-EAD85752F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55773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3647CE-EF61-9EC0-B504-89E5A4A02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B3056-02DC-E03A-1FFD-7E1CD7147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2D850-7586-2465-7367-722213EDE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F2C5D-9418-4F4D-9FA6-4CE81023F03D}" type="datetimeFigureOut">
              <a:rPr lang="en-ID" smtClean="0"/>
              <a:t>01/11/2022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0E7ED-DFB5-01BE-6EF3-3AC174D99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363B7-35B9-5062-F90A-35C383D57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5C3B3-28A2-413F-BB51-09D51A026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535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08A6EE-4513-5BB7-B92B-04E8EB086DF2}"/>
              </a:ext>
            </a:extLst>
          </p:cNvPr>
          <p:cNvSpPr/>
          <p:nvPr/>
        </p:nvSpPr>
        <p:spPr>
          <a:xfrm>
            <a:off x="0" y="3554083"/>
            <a:ext cx="12192000" cy="3303917"/>
          </a:xfrm>
          <a:prstGeom prst="rect">
            <a:avLst/>
          </a:prstGeom>
          <a:solidFill>
            <a:srgbClr val="EDED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A00E95-89C7-CEB4-29C8-5D58934DF75C}"/>
              </a:ext>
            </a:extLst>
          </p:cNvPr>
          <p:cNvSpPr txBox="1"/>
          <p:nvPr/>
        </p:nvSpPr>
        <p:spPr>
          <a:xfrm>
            <a:off x="2009775" y="4178074"/>
            <a:ext cx="8172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800" b="1" dirty="0">
                <a:effectLst/>
                <a:latin typeface="Californian FB" panose="0207040306080B030204" pitchFamily="18" charset="0"/>
                <a:ea typeface="MingLiU_HKSCS-ExtB" panose="02020500000000000000" pitchFamily="18" charset="-120"/>
                <a:cs typeface="Times New Roman" panose="02020603050405020304" pitchFamily="18" charset="0"/>
              </a:rPr>
              <a:t>MAKNA KARAKTER MENURUT 2 PETRUS 1:5-7</a:t>
            </a:r>
            <a:endParaRPr lang="en-ID" sz="2800" b="1" dirty="0">
              <a:latin typeface="Californian FB" panose="0207040306080B030204" pitchFamily="18" charset="0"/>
              <a:ea typeface="MingLiU_HKSCS-ExtB" panose="02020500000000000000" pitchFamily="18" charset="-12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847FD3-48F5-137F-BA89-CBBAA3D83CAF}"/>
              </a:ext>
            </a:extLst>
          </p:cNvPr>
          <p:cNvSpPr txBox="1"/>
          <p:nvPr/>
        </p:nvSpPr>
        <p:spPr>
          <a:xfrm>
            <a:off x="2009775" y="4583504"/>
            <a:ext cx="8172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effectLst/>
                <a:latin typeface="Californian FB" panose="0207040306080B030204" pitchFamily="18" charset="0"/>
                <a:ea typeface="MingLiU_HKSCS-ExtB" panose="02020500000000000000" pitchFamily="18" charset="-120"/>
                <a:cs typeface="Segoe UI Light" panose="020B0502040204020203" pitchFamily="34" charset="0"/>
              </a:rPr>
              <a:t>DAN APLIKASINYA DALAM PEMBENTUKAN KARAKTER </a:t>
            </a:r>
            <a:endParaRPr lang="en-ID" sz="2000" dirty="0">
              <a:latin typeface="Californian FB" panose="0207040306080B030204" pitchFamily="18" charset="0"/>
              <a:ea typeface="MingLiU_HKSCS-ExtB" panose="02020500000000000000" pitchFamily="18" charset="-120"/>
              <a:cs typeface="Segoe UI Light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B13157-0991-3A73-1AAE-F2DE2BC5EB54}"/>
              </a:ext>
            </a:extLst>
          </p:cNvPr>
          <p:cNvSpPr txBox="1"/>
          <p:nvPr/>
        </p:nvSpPr>
        <p:spPr>
          <a:xfrm>
            <a:off x="2009775" y="4922058"/>
            <a:ext cx="817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  <a:latin typeface="Californian FB" panose="0207040306080B030204" pitchFamily="18" charset="0"/>
                <a:ea typeface="MingLiU_HKSCS-ExtB" panose="02020500000000000000" pitchFamily="18" charset="-120"/>
                <a:cs typeface="Segoe UI Light" panose="020B0502040204020203" pitchFamily="34" charset="0"/>
              </a:rPr>
              <a:t>DI YOUTH GKPB MASA DEPAN CERAH SURABAYA </a:t>
            </a:r>
            <a:endParaRPr lang="en-ID" b="1" dirty="0">
              <a:latin typeface="Californian FB" panose="0207040306080B030204" pitchFamily="18" charset="0"/>
              <a:ea typeface="MingLiU_HKSCS-ExtB" panose="02020500000000000000" pitchFamily="18" charset="-120"/>
              <a:cs typeface="Segoe UI Ligh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A65957-1FDD-28C1-65A2-6DAA8830C5CC}"/>
              </a:ext>
            </a:extLst>
          </p:cNvPr>
          <p:cNvSpPr txBox="1"/>
          <p:nvPr/>
        </p:nvSpPr>
        <p:spPr>
          <a:xfrm>
            <a:off x="2009775" y="6036615"/>
            <a:ext cx="817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Californian FB" panose="0207040306080B030204" pitchFamily="18" charset="0"/>
                <a:ea typeface="MingLiU_HKSCS-ExtB" panose="02020500000000000000" pitchFamily="18" charset="-120"/>
                <a:cs typeface="Segoe UI Light" panose="020B0502040204020203" pitchFamily="34" charset="0"/>
              </a:rPr>
              <a:t>Yofandi Riki Winata</a:t>
            </a:r>
            <a:endParaRPr lang="en-ID" sz="1200" b="1" dirty="0">
              <a:latin typeface="Californian FB" panose="0207040306080B030204" pitchFamily="18" charset="0"/>
              <a:ea typeface="MingLiU_HKSCS-ExtB" panose="02020500000000000000" pitchFamily="18" charset="-120"/>
              <a:cs typeface="Segoe UI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DFCF27-3288-8BF9-E827-4C4A5D8AECAC}"/>
              </a:ext>
            </a:extLst>
          </p:cNvPr>
          <p:cNvSpPr txBox="1"/>
          <p:nvPr/>
        </p:nvSpPr>
        <p:spPr>
          <a:xfrm>
            <a:off x="2009775" y="6175114"/>
            <a:ext cx="817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Californian FB" panose="0207040306080B030204" pitchFamily="18" charset="0"/>
                <a:ea typeface="MingLiU_HKSCS-ExtB" panose="02020500000000000000" pitchFamily="18" charset="-120"/>
                <a:cs typeface="Segoe UI Light" panose="020B0502040204020203" pitchFamily="34" charset="0"/>
              </a:rPr>
              <a:t>1903045</a:t>
            </a:r>
            <a:endParaRPr lang="en-ID" sz="1200" b="1" dirty="0">
              <a:latin typeface="Californian FB" panose="0207040306080B030204" pitchFamily="18" charset="0"/>
              <a:ea typeface="MingLiU_HKSCS-ExtB" panose="02020500000000000000" pitchFamily="18" charset="-120"/>
              <a:cs typeface="Segoe UI Light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B9B3FA-9DF2-B990-65CF-66B1D301B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656" y="804367"/>
            <a:ext cx="4956687" cy="330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2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5BDAF"/>
            </a:gs>
            <a:gs pos="62000">
              <a:srgbClr val="EDEDE9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A7DB61-6705-E89D-8A62-E17B0F63C1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B918C6-BFAD-F62F-FC4B-6BE6334E83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81C36D-5035-BA20-FA84-D5AB20C0B47F}"/>
              </a:ext>
            </a:extLst>
          </p:cNvPr>
          <p:cNvSpPr txBox="1"/>
          <p:nvPr/>
        </p:nvSpPr>
        <p:spPr>
          <a:xfrm>
            <a:off x="523875" y="965031"/>
            <a:ext cx="4257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E.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Manfaat</a:t>
            </a:r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endParaRPr lang="en-ID" sz="3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0788B8-2C8F-3057-B5A0-CAC352D6BE5F}"/>
              </a:ext>
            </a:extLst>
          </p:cNvPr>
          <p:cNvSpPr txBox="1"/>
          <p:nvPr/>
        </p:nvSpPr>
        <p:spPr>
          <a:xfrm>
            <a:off x="1143000" y="2351796"/>
            <a:ext cx="104203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Mengetahui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teori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menambah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wawasan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ilmu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pengetahuan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memberikan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kontribusi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kepada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disiplin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ilmu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khususnya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biblika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praktika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mendidik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berdasarkan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hasil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studi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penemuan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pemahanam</a:t>
            </a:r>
            <a:r>
              <a:rPr lang="en-ID" sz="2800" dirty="0"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emberikan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manfaat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para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lebih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lanjut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meneliti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lebih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lanjut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tentang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Aplikasinya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Youth GKPB Masa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Depan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Cerah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Surabaya.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AEC82A-21A7-E284-4844-12ECEB688832}"/>
              </a:ext>
            </a:extLst>
          </p:cNvPr>
          <p:cNvSpPr txBox="1"/>
          <p:nvPr/>
        </p:nvSpPr>
        <p:spPr>
          <a:xfrm>
            <a:off x="1028700" y="1622256"/>
            <a:ext cx="425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Manfaat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teoritis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:</a:t>
            </a:r>
            <a:endParaRPr lang="en-ID" sz="28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40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5BDAF"/>
            </a:gs>
            <a:gs pos="62000">
              <a:srgbClr val="EDEDE9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73CA75-F307-93A6-1C24-EC81DD069B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D77372-4CB2-DB6B-07C2-DA6EEE5732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0788B8-2C8F-3057-B5A0-CAC352D6BE5F}"/>
              </a:ext>
            </a:extLst>
          </p:cNvPr>
          <p:cNvSpPr txBox="1"/>
          <p:nvPr/>
        </p:nvSpPr>
        <p:spPr>
          <a:xfrm>
            <a:off x="1257300" y="2364551"/>
            <a:ext cx="1042034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orang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tua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kaum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muda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para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pendidik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pengajar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gereja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Lembaga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Gereja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Kristen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Perjanjian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Baru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Masa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Cerah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Surabaya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Bagi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Lembaga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Gereja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Kristen Se-Indonesia</a:t>
            </a:r>
            <a:b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ID" sz="3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A3782F-218A-2DF2-13EF-5770DDC6DD77}"/>
              </a:ext>
            </a:extLst>
          </p:cNvPr>
          <p:cNvSpPr txBox="1"/>
          <p:nvPr/>
        </p:nvSpPr>
        <p:spPr>
          <a:xfrm>
            <a:off x="1028699" y="1622256"/>
            <a:ext cx="425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Manfaat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praktika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:</a:t>
            </a:r>
            <a:endParaRPr lang="en-ID" sz="28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439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BF3643-83CA-BEA9-7F28-6DDD65F5EF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5424">
            <a:off x="-135883" y="2171700"/>
            <a:ext cx="423416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A2A19-C437-805F-39F1-5489DD2BD53C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 Kajian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Teoritik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0984B-6658-ABF2-C916-50512B690A9B}"/>
              </a:ext>
            </a:extLst>
          </p:cNvPr>
          <p:cNvSpPr txBox="1"/>
          <p:nvPr/>
        </p:nvSpPr>
        <p:spPr>
          <a:xfrm>
            <a:off x="3857625" y="1948926"/>
            <a:ext cx="79533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A.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Landasan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Teori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Berdasarkan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Latar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Belakang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Definisi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Jenis-Jenis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428750" lvl="2" indent="-514350">
              <a:buFont typeface="+mj-lt"/>
              <a:buAutoNum type="alphaLcParenR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Tinjauan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</a:t>
            </a:r>
          </a:p>
          <a:p>
            <a:pPr marL="1885950" lvl="3" indent="-514350">
              <a:buFont typeface="+mj-lt"/>
              <a:buAutoNum type="arabicParenR"/>
            </a:pP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Kebajikan</a:t>
            </a:r>
          </a:p>
          <a:p>
            <a:pPr marL="1885950" lvl="3" indent="-514350">
              <a:buFont typeface="+mj-lt"/>
              <a:buAutoNum type="arabicParenR"/>
            </a:pP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Pengetahuana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rabicParenR"/>
            </a:pP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Penguasaan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Diri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rabicParenR"/>
            </a:pP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Kasih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Persaudaraan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491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BF3643-83CA-BEA9-7F28-6DDD65F5EF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5424">
            <a:off x="-135883" y="2171700"/>
            <a:ext cx="423416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A2A19-C437-805F-39F1-5489DD2BD53C}"/>
              </a:ext>
            </a:extLst>
          </p:cNvPr>
          <p:cNvSpPr txBox="1"/>
          <p:nvPr/>
        </p:nvSpPr>
        <p:spPr>
          <a:xfrm>
            <a:off x="427396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 KAJIAN TEORITIK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0984B-6658-ABF2-C916-50512B690A9B}"/>
              </a:ext>
            </a:extLst>
          </p:cNvPr>
          <p:cNvSpPr txBox="1"/>
          <p:nvPr/>
        </p:nvSpPr>
        <p:spPr>
          <a:xfrm>
            <a:off x="3837961" y="1796526"/>
            <a:ext cx="79533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750" lvl="2" indent="-514350">
              <a:buFont typeface="+mj-lt"/>
              <a:buAutoNum type="arabicPeriod" startAt="2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lphaLcParenR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Konsep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lphaLcParenR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Aspek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Mempengaruhi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pPr marL="1885950" lvl="3" indent="-514350">
              <a:buFont typeface="+mj-lt"/>
              <a:buAutoNum type="alphaLcParenR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Tujuan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lphaLcParenR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Manfaat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Dampak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885950" lvl="3" indent="-514350">
              <a:buFont typeface="+mj-lt"/>
              <a:buAutoNum type="alphaLcParenR"/>
            </a:pP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Pendidikan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439863" lvl="3" indent="-514350">
              <a:buFont typeface="+mj-lt"/>
              <a:buAutoNum type="arabicPeriod" startAt="3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Aplikasinya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Youth GKPB Masa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Depan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Cerah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Surabaya </a:t>
            </a:r>
          </a:p>
          <a:p>
            <a:pPr marL="1439863" lvl="3" indent="-514350">
              <a:buFont typeface="+mj-lt"/>
              <a:buAutoNum type="arabicPeriod" startAt="3"/>
            </a:pP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895350" lvl="3" indent="-457200">
              <a:buFont typeface="+mj-lt"/>
              <a:buAutoNum type="alphaUcPeriod" startAt="2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Relevan</a:t>
            </a: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925513" lvl="3"/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982663" lvl="2" indent="-514350">
              <a:buFont typeface="+mj-lt"/>
              <a:buAutoNum type="arabicPeriod" startAt="2"/>
            </a:pPr>
            <a:endParaRPr lang="en-ID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6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5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41B67B-F0FF-2040-46AE-208227F9E92E}"/>
              </a:ext>
            </a:extLst>
          </p:cNvPr>
          <p:cNvSpPr/>
          <p:nvPr/>
        </p:nvSpPr>
        <p:spPr>
          <a:xfrm rot="1186915">
            <a:off x="-238675" y="4680309"/>
            <a:ext cx="2730635" cy="2147546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FEFAE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1">
            <a:extLst>
              <a:ext uri="{FF2B5EF4-FFF2-40B4-BE49-F238E27FC236}">
                <a16:creationId xmlns:a16="http://schemas.microsoft.com/office/drawing/2014/main" id="{E365000A-CB5A-E599-95E1-34FCA20C84D1}"/>
              </a:ext>
            </a:extLst>
          </p:cNvPr>
          <p:cNvSpPr/>
          <p:nvPr/>
        </p:nvSpPr>
        <p:spPr>
          <a:xfrm rot="8768625">
            <a:off x="882641" y="5222693"/>
            <a:ext cx="1599851" cy="125822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D5BDA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1">
            <a:extLst>
              <a:ext uri="{FF2B5EF4-FFF2-40B4-BE49-F238E27FC236}">
                <a16:creationId xmlns:a16="http://schemas.microsoft.com/office/drawing/2014/main" id="{3AD2F958-7CB5-4819-B7C1-ABB3A6B93B9E}"/>
              </a:ext>
            </a:extLst>
          </p:cNvPr>
          <p:cNvSpPr/>
          <p:nvPr/>
        </p:nvSpPr>
        <p:spPr>
          <a:xfrm rot="19522487">
            <a:off x="9978805" y="452166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1">
            <a:extLst>
              <a:ext uri="{FF2B5EF4-FFF2-40B4-BE49-F238E27FC236}">
                <a16:creationId xmlns:a16="http://schemas.microsoft.com/office/drawing/2014/main" id="{279DD842-1912-00CD-5DD5-C907380C88FF}"/>
              </a:ext>
            </a:extLst>
          </p:cNvPr>
          <p:cNvSpPr/>
          <p:nvPr/>
        </p:nvSpPr>
        <p:spPr>
          <a:xfrm rot="21205601">
            <a:off x="9897505" y="919198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48863-6B1E-71BF-0D46-E0D8C99F9A97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Metodologi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Penelitian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F5904-F5D6-FD1E-B521-748CEF800B2B}"/>
              </a:ext>
            </a:extLst>
          </p:cNvPr>
          <p:cNvSpPr txBox="1"/>
          <p:nvPr/>
        </p:nvSpPr>
        <p:spPr>
          <a:xfrm>
            <a:off x="667792" y="1623761"/>
            <a:ext cx="1063895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lphaUcPeriod"/>
            </a:pP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Metode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memilih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metode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kualitatif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 Karena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menggunakan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metode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kualitaif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membantu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penulis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pengamatan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tentang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pemahaman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serta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sejauh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mana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pembentukan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karakter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berperan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Youth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Gkpb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Masa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Depan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Cerah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Surabaya</a:t>
            </a:r>
          </a:p>
          <a:p>
            <a:pPr lvl="1"/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lphaUcPeriod"/>
            </a:pP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Tempat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Waktu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endParaRPr lang="en-ID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diadakan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Youth GKPB Masa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Depan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Cerah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Surabaya.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Berlokasi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jalan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Putat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Gede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Surabaya,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Jawa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Timur.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dilakukan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selama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3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dimulai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dari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Maret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sampai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Juni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tahun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2023.</a:t>
            </a:r>
          </a:p>
          <a:p>
            <a:pPr marL="514350" indent="-514350">
              <a:buAutoNum type="alphaUcPeriod"/>
            </a:pPr>
            <a:endParaRPr lang="en-ID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141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5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41B67B-F0FF-2040-46AE-208227F9E92E}"/>
              </a:ext>
            </a:extLst>
          </p:cNvPr>
          <p:cNvSpPr/>
          <p:nvPr/>
        </p:nvSpPr>
        <p:spPr>
          <a:xfrm rot="1186915">
            <a:off x="-238675" y="4680309"/>
            <a:ext cx="2730635" cy="2147546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FEFAE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1">
            <a:extLst>
              <a:ext uri="{FF2B5EF4-FFF2-40B4-BE49-F238E27FC236}">
                <a16:creationId xmlns:a16="http://schemas.microsoft.com/office/drawing/2014/main" id="{E365000A-CB5A-E599-95E1-34FCA20C84D1}"/>
              </a:ext>
            </a:extLst>
          </p:cNvPr>
          <p:cNvSpPr/>
          <p:nvPr/>
        </p:nvSpPr>
        <p:spPr>
          <a:xfrm rot="8768625">
            <a:off x="882641" y="5222693"/>
            <a:ext cx="1599851" cy="125822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D5BDA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1">
            <a:extLst>
              <a:ext uri="{FF2B5EF4-FFF2-40B4-BE49-F238E27FC236}">
                <a16:creationId xmlns:a16="http://schemas.microsoft.com/office/drawing/2014/main" id="{3AD2F958-7CB5-4819-B7C1-ABB3A6B93B9E}"/>
              </a:ext>
            </a:extLst>
          </p:cNvPr>
          <p:cNvSpPr/>
          <p:nvPr/>
        </p:nvSpPr>
        <p:spPr>
          <a:xfrm rot="19522487">
            <a:off x="9978805" y="452166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1">
            <a:extLst>
              <a:ext uri="{FF2B5EF4-FFF2-40B4-BE49-F238E27FC236}">
                <a16:creationId xmlns:a16="http://schemas.microsoft.com/office/drawing/2014/main" id="{279DD842-1912-00CD-5DD5-C907380C88FF}"/>
              </a:ext>
            </a:extLst>
          </p:cNvPr>
          <p:cNvSpPr/>
          <p:nvPr/>
        </p:nvSpPr>
        <p:spPr>
          <a:xfrm rot="21205601">
            <a:off x="9897505" y="919198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48863-6B1E-71BF-0D46-E0D8C99F9A97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Metodologi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Penelitian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F5904-F5D6-FD1E-B521-748CEF800B2B}"/>
              </a:ext>
            </a:extLst>
          </p:cNvPr>
          <p:cNvSpPr txBox="1"/>
          <p:nvPr/>
        </p:nvSpPr>
        <p:spPr>
          <a:xfrm>
            <a:off x="667792" y="1623761"/>
            <a:ext cx="106389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 startAt="3"/>
            </a:pP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Informan</a:t>
            </a:r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Gembala</a:t>
            </a:r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Youth Pastor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Koordinator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Youth</a:t>
            </a:r>
          </a:p>
          <a:p>
            <a:pPr lvl="1"/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lphaUcPeriod" startAt="3"/>
            </a:pP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Data dan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Sumber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</a:t>
            </a:r>
          </a:p>
          <a:p>
            <a:pPr lvl="1"/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Sumber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nanti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digunakan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ialah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Data Primer : Hasil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wawancara</a:t>
            </a:r>
            <a:endParaRPr lang="en-ID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Data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Sekunder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: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rekaman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wawancara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bersama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informan</a:t>
            </a:r>
            <a:endParaRPr lang="en-ID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lphaUcPeriod" startAt="3"/>
            </a:pPr>
            <a:endParaRPr lang="en-ID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968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5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41B67B-F0FF-2040-46AE-208227F9E92E}"/>
              </a:ext>
            </a:extLst>
          </p:cNvPr>
          <p:cNvSpPr/>
          <p:nvPr/>
        </p:nvSpPr>
        <p:spPr>
          <a:xfrm rot="1186915">
            <a:off x="-238675" y="4680309"/>
            <a:ext cx="2730635" cy="2147546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FEFAE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1">
            <a:extLst>
              <a:ext uri="{FF2B5EF4-FFF2-40B4-BE49-F238E27FC236}">
                <a16:creationId xmlns:a16="http://schemas.microsoft.com/office/drawing/2014/main" id="{E365000A-CB5A-E599-95E1-34FCA20C84D1}"/>
              </a:ext>
            </a:extLst>
          </p:cNvPr>
          <p:cNvSpPr/>
          <p:nvPr/>
        </p:nvSpPr>
        <p:spPr>
          <a:xfrm rot="8768625">
            <a:off x="882641" y="5222693"/>
            <a:ext cx="1599851" cy="125822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D5BDA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1">
            <a:extLst>
              <a:ext uri="{FF2B5EF4-FFF2-40B4-BE49-F238E27FC236}">
                <a16:creationId xmlns:a16="http://schemas.microsoft.com/office/drawing/2014/main" id="{3AD2F958-7CB5-4819-B7C1-ABB3A6B93B9E}"/>
              </a:ext>
            </a:extLst>
          </p:cNvPr>
          <p:cNvSpPr/>
          <p:nvPr/>
        </p:nvSpPr>
        <p:spPr>
          <a:xfrm rot="19522487">
            <a:off x="9978805" y="452166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1">
            <a:extLst>
              <a:ext uri="{FF2B5EF4-FFF2-40B4-BE49-F238E27FC236}">
                <a16:creationId xmlns:a16="http://schemas.microsoft.com/office/drawing/2014/main" id="{279DD842-1912-00CD-5DD5-C907380C88FF}"/>
              </a:ext>
            </a:extLst>
          </p:cNvPr>
          <p:cNvSpPr/>
          <p:nvPr/>
        </p:nvSpPr>
        <p:spPr>
          <a:xfrm rot="21205601">
            <a:off x="9897505" y="919198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48863-6B1E-71BF-0D46-E0D8C99F9A97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Metodologi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Penelitian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F5904-F5D6-FD1E-B521-748CEF800B2B}"/>
              </a:ext>
            </a:extLst>
          </p:cNvPr>
          <p:cNvSpPr txBox="1"/>
          <p:nvPr/>
        </p:nvSpPr>
        <p:spPr>
          <a:xfrm>
            <a:off x="667792" y="1623761"/>
            <a:ext cx="1063895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 startAt="5"/>
            </a:pP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Teknik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Pengumpulan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</a:t>
            </a:r>
          </a:p>
          <a:p>
            <a:pPr lvl="1"/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Wawancara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: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mempertemukan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dua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orang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bertukar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ide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informasi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lewat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tanya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jawab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sehingga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makna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suatu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topik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dapat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disusun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lphaUcPeriod" startAt="5"/>
            </a:pP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Teknik Analisa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Mengurangi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Data: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untuk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mengurangi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berarti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ringkasan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untuk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memilih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poin-poin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penting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fokus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pada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hal-hal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penting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cari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tema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pola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hapus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tidak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perlu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Penyajian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 :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kumpulan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informasi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terorganisir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dapat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ditarik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suatu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kesimpulan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Kesimpulan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atau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Verifikasi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: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kesimpulan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dapat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ditarik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dengan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perbandingan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relevansi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pernyataan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pada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topik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dengan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makna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terkandung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dalam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konsep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penelitian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dasar</a:t>
            </a:r>
            <a:r>
              <a:rPr lang="en-ID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6791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5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41B67B-F0FF-2040-46AE-208227F9E92E}"/>
              </a:ext>
            </a:extLst>
          </p:cNvPr>
          <p:cNvSpPr/>
          <p:nvPr/>
        </p:nvSpPr>
        <p:spPr>
          <a:xfrm rot="1186915">
            <a:off x="-238675" y="4680309"/>
            <a:ext cx="2730635" cy="2147546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FEFAE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1">
            <a:extLst>
              <a:ext uri="{FF2B5EF4-FFF2-40B4-BE49-F238E27FC236}">
                <a16:creationId xmlns:a16="http://schemas.microsoft.com/office/drawing/2014/main" id="{E365000A-CB5A-E599-95E1-34FCA20C84D1}"/>
              </a:ext>
            </a:extLst>
          </p:cNvPr>
          <p:cNvSpPr/>
          <p:nvPr/>
        </p:nvSpPr>
        <p:spPr>
          <a:xfrm rot="8768625">
            <a:off x="882641" y="5222693"/>
            <a:ext cx="1599851" cy="125822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D5BDA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1">
            <a:extLst>
              <a:ext uri="{FF2B5EF4-FFF2-40B4-BE49-F238E27FC236}">
                <a16:creationId xmlns:a16="http://schemas.microsoft.com/office/drawing/2014/main" id="{3AD2F958-7CB5-4819-B7C1-ABB3A6B93B9E}"/>
              </a:ext>
            </a:extLst>
          </p:cNvPr>
          <p:cNvSpPr/>
          <p:nvPr/>
        </p:nvSpPr>
        <p:spPr>
          <a:xfrm rot="19522487">
            <a:off x="9978805" y="452166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1">
            <a:extLst>
              <a:ext uri="{FF2B5EF4-FFF2-40B4-BE49-F238E27FC236}">
                <a16:creationId xmlns:a16="http://schemas.microsoft.com/office/drawing/2014/main" id="{279DD842-1912-00CD-5DD5-C907380C88FF}"/>
              </a:ext>
            </a:extLst>
          </p:cNvPr>
          <p:cNvSpPr/>
          <p:nvPr/>
        </p:nvSpPr>
        <p:spPr>
          <a:xfrm rot="21205601">
            <a:off x="9897505" y="919198"/>
            <a:ext cx="2108431" cy="1658205"/>
          </a:xfrm>
          <a:custGeom>
            <a:avLst/>
            <a:gdLst>
              <a:gd name="connsiteX0" fmla="*/ 0 w 4837470"/>
              <a:gd name="connsiteY0" fmla="*/ 2418735 h 4837470"/>
              <a:gd name="connsiteX1" fmla="*/ 2418735 w 4837470"/>
              <a:gd name="connsiteY1" fmla="*/ 0 h 4837470"/>
              <a:gd name="connsiteX2" fmla="*/ 4837470 w 4837470"/>
              <a:gd name="connsiteY2" fmla="*/ 2418735 h 4837470"/>
              <a:gd name="connsiteX3" fmla="*/ 2418735 w 4837470"/>
              <a:gd name="connsiteY3" fmla="*/ 4837470 h 4837470"/>
              <a:gd name="connsiteX4" fmla="*/ 0 w 4837470"/>
              <a:gd name="connsiteY4" fmla="*/ 2418735 h 4837470"/>
              <a:gd name="connsiteX0" fmla="*/ 73252 w 4910722"/>
              <a:gd name="connsiteY0" fmla="*/ 1700980 h 4119715"/>
              <a:gd name="connsiteX1" fmla="*/ 1331780 w 4910722"/>
              <a:gd name="connsiteY1" fmla="*/ 0 h 4119715"/>
              <a:gd name="connsiteX2" fmla="*/ 4910722 w 4910722"/>
              <a:gd name="connsiteY2" fmla="*/ 1700980 h 4119715"/>
              <a:gd name="connsiteX3" fmla="*/ 2491987 w 4910722"/>
              <a:gd name="connsiteY3" fmla="*/ 4119715 h 4119715"/>
              <a:gd name="connsiteX4" fmla="*/ 73252 w 4910722"/>
              <a:gd name="connsiteY4" fmla="*/ 1700980 h 4119715"/>
              <a:gd name="connsiteX0" fmla="*/ 25007 w 4862477"/>
              <a:gd name="connsiteY0" fmla="*/ 1435509 h 3854244"/>
              <a:gd name="connsiteX1" fmla="*/ 1627665 w 4862477"/>
              <a:gd name="connsiteY1" fmla="*/ 0 h 3854244"/>
              <a:gd name="connsiteX2" fmla="*/ 4862477 w 4862477"/>
              <a:gd name="connsiteY2" fmla="*/ 1435509 h 3854244"/>
              <a:gd name="connsiteX3" fmla="*/ 2443742 w 4862477"/>
              <a:gd name="connsiteY3" fmla="*/ 3854244 h 3854244"/>
              <a:gd name="connsiteX4" fmla="*/ 25007 w 4862477"/>
              <a:gd name="connsiteY4" fmla="*/ 1435509 h 3854244"/>
              <a:gd name="connsiteX0" fmla="*/ 12626 w 4918922"/>
              <a:gd name="connsiteY0" fmla="*/ 964114 h 3868555"/>
              <a:gd name="connsiteX1" fmla="*/ 1684110 w 4918922"/>
              <a:gd name="connsiteY1" fmla="*/ 10386 h 3868555"/>
              <a:gd name="connsiteX2" fmla="*/ 4918922 w 4918922"/>
              <a:gd name="connsiteY2" fmla="*/ 1445895 h 3868555"/>
              <a:gd name="connsiteX3" fmla="*/ 2500187 w 4918922"/>
              <a:gd name="connsiteY3" fmla="*/ 3864630 h 3868555"/>
              <a:gd name="connsiteX4" fmla="*/ 12626 w 4918922"/>
              <a:gd name="connsiteY4" fmla="*/ 964114 h 386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8922" h="3868555">
                <a:moveTo>
                  <a:pt x="12626" y="964114"/>
                </a:moveTo>
                <a:cubicBezTo>
                  <a:pt x="-123387" y="321740"/>
                  <a:pt x="866394" y="-69911"/>
                  <a:pt x="1684110" y="10386"/>
                </a:cubicBezTo>
                <a:cubicBezTo>
                  <a:pt x="2501826" y="90683"/>
                  <a:pt x="4918922" y="110065"/>
                  <a:pt x="4918922" y="1445895"/>
                </a:cubicBezTo>
                <a:cubicBezTo>
                  <a:pt x="4918922" y="2781725"/>
                  <a:pt x="3317903" y="3944927"/>
                  <a:pt x="2500187" y="3864630"/>
                </a:cubicBezTo>
                <a:cubicBezTo>
                  <a:pt x="1682471" y="3784333"/>
                  <a:pt x="148639" y="1606488"/>
                  <a:pt x="12626" y="964114"/>
                </a:cubicBezTo>
                <a:close/>
              </a:path>
            </a:pathLst>
          </a:custGeom>
          <a:solidFill>
            <a:srgbClr val="EDEDE9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48863-6B1E-71BF-0D46-E0D8C99F9A97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III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Metodologi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Penelitian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F5904-F5D6-FD1E-B521-748CEF800B2B}"/>
              </a:ext>
            </a:extLst>
          </p:cNvPr>
          <p:cNvSpPr txBox="1"/>
          <p:nvPr/>
        </p:nvSpPr>
        <p:spPr>
          <a:xfrm>
            <a:off x="667792" y="2041541"/>
            <a:ext cx="106389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 startAt="7"/>
            </a:pP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Keabsahan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</a:t>
            </a:r>
          </a:p>
          <a:p>
            <a:pPr lvl="1"/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Setelah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pengumpulan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perlu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ditentukan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keabsahan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kesimpulannya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salah. Ada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empat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kriteria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dalam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validitas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data,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yaitu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tingkat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kepercayaan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(reliability), transferability (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transferabilitas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),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tingkat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ketergantungan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tingkat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kepastian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kemampuan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mengkonfirmasi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3648445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2D3FEC-D6FF-1C6B-4104-6889A3AB7AEB}"/>
              </a:ext>
            </a:extLst>
          </p:cNvPr>
          <p:cNvSpPr txBox="1"/>
          <p:nvPr/>
        </p:nvSpPr>
        <p:spPr>
          <a:xfrm>
            <a:off x="2349910" y="2359742"/>
            <a:ext cx="747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Terima</a:t>
            </a:r>
            <a:r>
              <a:rPr lang="en-US" sz="72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 Kasih</a:t>
            </a:r>
            <a:endParaRPr lang="en-ID" sz="72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odoni MT" panose="02070603080606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A5D806-7628-CBAF-7FD9-7F218698C9DB}"/>
              </a:ext>
            </a:extLst>
          </p:cNvPr>
          <p:cNvSpPr txBox="1"/>
          <p:nvPr/>
        </p:nvSpPr>
        <p:spPr>
          <a:xfrm>
            <a:off x="1172497" y="3301632"/>
            <a:ext cx="9847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Tuhan</a:t>
            </a:r>
            <a:r>
              <a:rPr lang="en-US" sz="54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 </a:t>
            </a:r>
            <a:r>
              <a:rPr lang="en-US" sz="54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Yesus</a:t>
            </a:r>
            <a:r>
              <a:rPr lang="en-US" sz="54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 </a:t>
            </a:r>
            <a:r>
              <a:rPr lang="en-US" sz="54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odoni MT" panose="02070603080606020203" pitchFamily="18" charset="0"/>
              </a:rPr>
              <a:t>Memberkati</a:t>
            </a:r>
            <a:endParaRPr lang="en-ID" sz="54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794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D11FD45-C24C-0B8E-6B43-F232B42917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EBB049-95B1-8C51-3292-3DE60E5E95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463D10-6F05-3BD2-49F8-D5C93EA825A6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Pendahuluan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D6B6A1-F1C0-CECA-B313-0CCA519915DA}"/>
              </a:ext>
            </a:extLst>
          </p:cNvPr>
          <p:cNvSpPr txBox="1"/>
          <p:nvPr/>
        </p:nvSpPr>
        <p:spPr>
          <a:xfrm>
            <a:off x="523875" y="965031"/>
            <a:ext cx="4257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A.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Latar</a:t>
            </a:r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Belakang</a:t>
            </a:r>
            <a:endParaRPr lang="en-ID" sz="3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43346-62AB-7887-9255-7CE4149E4388}"/>
              </a:ext>
            </a:extLst>
          </p:cNvPr>
          <p:cNvSpPr txBox="1"/>
          <p:nvPr/>
        </p:nvSpPr>
        <p:spPr>
          <a:xfrm>
            <a:off x="523875" y="2114787"/>
            <a:ext cx="111061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Penulis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ingin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memberitahukan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kepada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pembaca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pentingnya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memiliki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karakter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baik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serta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berbudi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luhur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bagi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pemuda-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pemudi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diera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teknologi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komunikasi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saat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, yang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diperoleh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melalui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program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pembentukan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karakter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. Karena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ketika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mereka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memiliki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pemahaman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karakter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baik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berdasarkan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Firman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Tuhan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menuntun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pada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tindakan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positif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seperti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berlaku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ramah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santun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. Yang mana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melihat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pemuda-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pemudi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saat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ini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meremehkan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mengalihkan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fokus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pada </a:t>
            </a:r>
            <a:r>
              <a:rPr lang="en-US" sz="28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hal</a:t>
            </a:r>
            <a:r>
              <a:rPr lang="en-US" sz="2800" dirty="0">
                <a:latin typeface="Bell MT" panose="02020503060305020303" pitchFamily="18" charset="0"/>
                <a:cs typeface="Times New Roman" panose="02020603050405020304" pitchFamily="18" charset="0"/>
              </a:rPr>
              <a:t> lain.</a:t>
            </a:r>
            <a:endParaRPr lang="en-ID" sz="28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838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CE2700-A07F-64FD-8D23-9FD8E592262D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Pendahuluan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B3FD1E-C765-DC16-4256-514874F31707}"/>
              </a:ext>
            </a:extLst>
          </p:cNvPr>
          <p:cNvSpPr txBox="1"/>
          <p:nvPr/>
        </p:nvSpPr>
        <p:spPr>
          <a:xfrm>
            <a:off x="5809483" y="1463933"/>
            <a:ext cx="60087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Sergio Juarez Correa.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Seorang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berhasil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dalam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mendidik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para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siswanya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menjadi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cerdas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berkompetisi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dalam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mata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pelajaran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dimintai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siswanya.Di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 mana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daerah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lokasi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sekolah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berada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daerah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rawan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perampokan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bersenjata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perdagangan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narkoba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minim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fasilitas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akses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internet.</a:t>
            </a:r>
          </a:p>
          <a:p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Salah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satu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hasilnya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ialah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Paloma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Noyola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Beuno.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Hingga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Paloma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Noyola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Beuno oleh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majalah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Wired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dijuluki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 “The Next Steve Job”.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11FFA-80A6-253A-E002-0D6681504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12" y="1107936"/>
            <a:ext cx="3157538" cy="2105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61742B-7877-B20F-4FC5-E0AE9090D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619" y="2628900"/>
            <a:ext cx="2951062" cy="40195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D2D48B-D32F-79D6-2819-4FB94920DCBE}"/>
              </a:ext>
            </a:extLst>
          </p:cNvPr>
          <p:cNvSpPr/>
          <p:nvPr/>
        </p:nvSpPr>
        <p:spPr>
          <a:xfrm>
            <a:off x="3457575" y="1837507"/>
            <a:ext cx="714376" cy="714376"/>
          </a:xfrm>
          <a:prstGeom prst="rect">
            <a:avLst/>
          </a:prstGeom>
          <a:solidFill>
            <a:srgbClr val="FEF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C6702E-B31B-39BE-0AE1-28769A4BBF45}"/>
              </a:ext>
            </a:extLst>
          </p:cNvPr>
          <p:cNvSpPr/>
          <p:nvPr/>
        </p:nvSpPr>
        <p:spPr>
          <a:xfrm>
            <a:off x="752701" y="3270111"/>
            <a:ext cx="1076565" cy="978695"/>
          </a:xfrm>
          <a:prstGeom prst="rect">
            <a:avLst/>
          </a:prstGeom>
          <a:solidFill>
            <a:srgbClr val="FEF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651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A413D7B-9ADF-5F80-3846-38F1D9F459EE}"/>
              </a:ext>
            </a:extLst>
          </p:cNvPr>
          <p:cNvSpPr/>
          <p:nvPr/>
        </p:nvSpPr>
        <p:spPr>
          <a:xfrm>
            <a:off x="638175" y="2149734"/>
            <a:ext cx="4627986" cy="2603242"/>
          </a:xfrm>
          <a:prstGeom prst="rect">
            <a:avLst/>
          </a:prstGeom>
          <a:solidFill>
            <a:srgbClr val="FEF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8D385-0C1A-81D6-FD55-E2B66B2F33E5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Pendahuluan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7C2FE-395C-3932-CC41-79BE9C080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" y="1924884"/>
            <a:ext cx="4627986" cy="26032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937745-0562-9509-B2E8-D2BF283AFF8A}"/>
              </a:ext>
            </a:extLst>
          </p:cNvPr>
          <p:cNvSpPr txBox="1"/>
          <p:nvPr/>
        </p:nvSpPr>
        <p:spPr>
          <a:xfrm>
            <a:off x="5716537" y="1924884"/>
            <a:ext cx="60087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mendidik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membina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menjadi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penanggung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jawab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atas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anak-anak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jalanan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terlantar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wilayahnya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berada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di DKI Jakarta. Anak-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anak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berasal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latar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belakang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beragam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ada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berasal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keluarga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hancur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akibat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perceraian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terlibat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tawuran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serta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kegiatan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narkoba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beberapa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aksi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meresahkan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warga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107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B129D7-F611-C77C-F96F-EADC3F8D5394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Pendahuluan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E46C8B-6EEE-A91B-3C40-8D324ED7A058}"/>
              </a:ext>
            </a:extLst>
          </p:cNvPr>
          <p:cNvSpPr txBox="1"/>
          <p:nvPr/>
        </p:nvSpPr>
        <p:spPr>
          <a:xfrm>
            <a:off x="400050" y="1924884"/>
            <a:ext cx="11325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Namun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realitanya</a:t>
            </a:r>
            <a:r>
              <a:rPr lang="en-US" sz="2400" dirty="0">
                <a:latin typeface="Bell MT" panose="02020503060305020303" pitchFamily="18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5F666-104C-7E44-2636-8C981CF658F5}"/>
              </a:ext>
            </a:extLst>
          </p:cNvPr>
          <p:cNvSpPr txBox="1"/>
          <p:nvPr/>
        </p:nvSpPr>
        <p:spPr>
          <a:xfrm>
            <a:off x="400049" y="2601159"/>
            <a:ext cx="1132522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BARNA GROUP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melakukan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secara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detail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terhadap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generasi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Amerika dan 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memperoleh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hasil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mencengangkan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ternyata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lebih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setengah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remaja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Amerika 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meninggalkan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gereja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diusia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15 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tahun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keatas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Pada </a:t>
            </a:r>
            <a:r>
              <a:rPr lang="en-ID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2018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Survei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Bilangan</a:t>
            </a:r>
            <a:r>
              <a:rPr lang="en-ID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Research </a:t>
            </a:r>
            <a:r>
              <a:rPr lang="en-ID" sz="18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Center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menemukan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bahwa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91,8%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pemuda Kristen di Indonesia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masih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rutin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menghadiri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kebaktian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gereja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baik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kebaktian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umum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maupun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kebaktian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pemuda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pemuda.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Seorang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wanita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ikut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uji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coba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beta </a:t>
            </a:r>
            <a:r>
              <a:rPr lang="en-ID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Metaverse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mengalami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pelecehan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di mana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diraba-raba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Dari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pengakuannya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mengalami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pelecehan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sewaktu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menjalankan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Metaverse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digame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Horizon Worlds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1800" i="1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rend TikTok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menjamur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dikalangan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membawa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budaya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icon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baru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seperti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tantangan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aksi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namun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disertai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berbagai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konten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syur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LGBT dan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tindakan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flexing (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pamer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barang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dimiliki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kekhalayak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umum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).</a:t>
            </a:r>
            <a:r>
              <a:rPr lang="en-ID" sz="2400" dirty="0">
                <a:effectLst/>
              </a:rPr>
              <a:t> </a:t>
            </a:r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C5A502-0BE6-5820-1E4E-5EB9B5517B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D75749-E5B7-4A08-1B4B-EFE031357F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676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966767-906C-C2C0-EA3E-6818838340AF}"/>
              </a:ext>
            </a:extLst>
          </p:cNvPr>
          <p:cNvSpPr txBox="1"/>
          <p:nvPr/>
        </p:nvSpPr>
        <p:spPr>
          <a:xfrm>
            <a:off x="6816387" y="1734384"/>
            <a:ext cx="49946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artikel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CNN Indonesia,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41%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pelajar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Indonesia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mengatakan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bahwa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mereka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telah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diganggu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setidaknya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beberapa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kali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sebulan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Tingkat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perundungan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pelajar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Indonesia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berada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rata-rata </a:t>
            </a:r>
            <a:r>
              <a:rPr lang="en-ID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OECD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en-ID" sz="18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Organisation of Economic Co-operation and Development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sebesar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23%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saat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sama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80%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Indonesia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mengakui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bahwa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mereka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perlu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membantu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anak-anak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ditindas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Pada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akhirnya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ID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17%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mengaku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kesepian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Seorang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Komika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Indonesia,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Coki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Pardede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menjelaskan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bahwa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dirinya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awalnya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seorang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Kristen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namun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kemudian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memilih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menjadi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seorang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Agnostik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dikarenakan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begitu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sulitnya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menjadi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mengikuti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teladan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Yesus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diwujudkan</a:t>
            </a:r>
            <a:r>
              <a:rPr lang="en-ID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24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7BF3CA-70C0-0B58-2AFB-F29572638375}"/>
              </a:ext>
            </a:extLst>
          </p:cNvPr>
          <p:cNvSpPr txBox="1"/>
          <p:nvPr/>
        </p:nvSpPr>
        <p:spPr>
          <a:xfrm>
            <a:off x="466725" y="400050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 I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Pendahuluan</a:t>
            </a:r>
            <a:endParaRPr lang="en-ID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A25F00-7B8B-FDB4-0044-EDF4D551A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298437"/>
            <a:ext cx="3371849" cy="53949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33D740-6F51-BFDF-9070-5D78777CD6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0" t="263" r="169" b="23663"/>
          <a:stretch/>
        </p:blipFill>
        <p:spPr>
          <a:xfrm>
            <a:off x="3635077" y="1298435"/>
            <a:ext cx="3181311" cy="539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26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5BDAF"/>
            </a:gs>
            <a:gs pos="62000">
              <a:srgbClr val="EDEDE9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81C36D-5035-BA20-FA84-D5AB20C0B47F}"/>
              </a:ext>
            </a:extLst>
          </p:cNvPr>
          <p:cNvSpPr txBox="1"/>
          <p:nvPr/>
        </p:nvSpPr>
        <p:spPr>
          <a:xfrm>
            <a:off x="523875" y="965031"/>
            <a:ext cx="4257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B.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Fokus</a:t>
            </a:r>
            <a:endParaRPr lang="en-ID" sz="3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0788B8-2C8F-3057-B5A0-CAC352D6BE5F}"/>
              </a:ext>
            </a:extLst>
          </p:cNvPr>
          <p:cNvSpPr txBox="1"/>
          <p:nvPr/>
        </p:nvSpPr>
        <p:spPr>
          <a:xfrm>
            <a:off x="800101" y="2267784"/>
            <a:ext cx="97726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Kaum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Muda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Aplikasinya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Youth GKPB Masa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Depan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Cerah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Surabaya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80C46-7038-DF06-5CBB-4DFC3CE55D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6E30A6-AE36-4E35-5230-56DFD9AB8C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973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5BDAF"/>
            </a:gs>
            <a:gs pos="62000">
              <a:srgbClr val="EDEDE9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81C36D-5035-BA20-FA84-D5AB20C0B47F}"/>
              </a:ext>
            </a:extLst>
          </p:cNvPr>
          <p:cNvSpPr txBox="1"/>
          <p:nvPr/>
        </p:nvSpPr>
        <p:spPr>
          <a:xfrm>
            <a:off x="523875" y="965031"/>
            <a:ext cx="4257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C.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Rumusan</a:t>
            </a:r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Masalah</a:t>
            </a:r>
            <a:endParaRPr lang="en-ID" sz="3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0788B8-2C8F-3057-B5A0-CAC352D6BE5F}"/>
              </a:ext>
            </a:extLst>
          </p:cNvPr>
          <p:cNvSpPr txBox="1"/>
          <p:nvPr/>
        </p:nvSpPr>
        <p:spPr>
          <a:xfrm>
            <a:off x="1028701" y="2467809"/>
            <a:ext cx="97726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Bagaimana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itu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kaum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muda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Bagaimana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Aplikasinya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Youth GKPB Masa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Depan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Cerah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Surabaya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08C75-D6FD-924C-3AEB-3FA028A708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702E23-6E7A-84CB-667D-7AF3DB9D24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518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5BDAF"/>
            </a:gs>
            <a:gs pos="62000">
              <a:srgbClr val="EDEDE9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81C36D-5035-BA20-FA84-D5AB20C0B47F}"/>
              </a:ext>
            </a:extLst>
          </p:cNvPr>
          <p:cNvSpPr txBox="1"/>
          <p:nvPr/>
        </p:nvSpPr>
        <p:spPr>
          <a:xfrm>
            <a:off x="523875" y="965031"/>
            <a:ext cx="4257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D.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Tujuan</a:t>
            </a:r>
            <a:r>
              <a:rPr lang="en-US" sz="3200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Bell MT" panose="02020503060305020303" pitchFamily="18" charset="0"/>
                <a:cs typeface="Times New Roman" panose="02020603050405020304" pitchFamily="18" charset="0"/>
              </a:rPr>
              <a:t>Masalah</a:t>
            </a:r>
            <a:endParaRPr lang="en-ID" sz="3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0788B8-2C8F-3057-B5A0-CAC352D6BE5F}"/>
              </a:ext>
            </a:extLst>
          </p:cNvPr>
          <p:cNvSpPr txBox="1"/>
          <p:nvPr/>
        </p:nvSpPr>
        <p:spPr>
          <a:xfrm>
            <a:off x="1028700" y="2467809"/>
            <a:ext cx="104203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memahami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secara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memahami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secara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kaum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muda</a:t>
            </a:r>
            <a:endParaRPr lang="en-ID" sz="2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memahami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secara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Peran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Makna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menurut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 Petrus 1:5-7 dan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Aplikasinya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Pembentukan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Karakter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Youth GKPB Masa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Depan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Cerah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Surabaya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0423C-3B51-6A0E-0027-AF13DE799D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3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B37CFD-4F94-7585-9C44-0AF5B5833A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27" y="0"/>
            <a:ext cx="6858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9281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1018</Words>
  <Application>Microsoft Office PowerPoint</Application>
  <PresentationFormat>Widescreen</PresentationFormat>
  <Paragraphs>98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Bell MT</vt:lpstr>
      <vt:lpstr>lato</vt:lpstr>
      <vt:lpstr>Calibri</vt:lpstr>
      <vt:lpstr>Californian FB</vt:lpstr>
      <vt:lpstr>Calibri Light</vt:lpstr>
      <vt:lpstr>Times New Roman</vt:lpstr>
      <vt:lpstr>Arial</vt:lpstr>
      <vt:lpstr>Bodoni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Yofandi Riki Winata</dc:creator>
  <cp:lastModifiedBy>Yofandi Riki Winata</cp:lastModifiedBy>
  <cp:revision>4</cp:revision>
  <dcterms:created xsi:type="dcterms:W3CDTF">2022-10-31T05:46:38Z</dcterms:created>
  <dcterms:modified xsi:type="dcterms:W3CDTF">2022-11-01T01:48:11Z</dcterms:modified>
</cp:coreProperties>
</file>

<file path=docProps/thumbnail.jpeg>
</file>